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99"/>
  </p:notesMasterIdLst>
  <p:sldIdLst>
    <p:sldId id="256" r:id="rId2"/>
    <p:sldId id="338" r:id="rId3"/>
    <p:sldId id="336" r:id="rId4"/>
    <p:sldId id="341" r:id="rId5"/>
    <p:sldId id="334" r:id="rId6"/>
    <p:sldId id="342" r:id="rId7"/>
    <p:sldId id="323" r:id="rId8"/>
    <p:sldId id="339" r:id="rId9"/>
    <p:sldId id="344" r:id="rId10"/>
    <p:sldId id="340" r:id="rId11"/>
    <p:sldId id="257" r:id="rId12"/>
    <p:sldId id="258" r:id="rId13"/>
    <p:sldId id="259" r:id="rId14"/>
    <p:sldId id="260" r:id="rId15"/>
    <p:sldId id="261" r:id="rId16"/>
    <p:sldId id="262" r:id="rId17"/>
    <p:sldId id="324" r:id="rId18"/>
    <p:sldId id="325" r:id="rId19"/>
    <p:sldId id="264" r:id="rId20"/>
    <p:sldId id="265" r:id="rId21"/>
    <p:sldId id="320" r:id="rId22"/>
    <p:sldId id="318" r:id="rId23"/>
    <p:sldId id="319" r:id="rId24"/>
    <p:sldId id="266" r:id="rId25"/>
    <p:sldId id="267" r:id="rId26"/>
    <p:sldId id="345" r:id="rId27"/>
    <p:sldId id="268" r:id="rId28"/>
    <p:sldId id="269" r:id="rId29"/>
    <p:sldId id="270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26" r:id="rId66"/>
    <p:sldId id="328" r:id="rId67"/>
    <p:sldId id="329" r:id="rId68"/>
    <p:sldId id="306" r:id="rId69"/>
    <p:sldId id="307" r:id="rId70"/>
    <p:sldId id="332" r:id="rId71"/>
    <p:sldId id="348" r:id="rId72"/>
    <p:sldId id="349" r:id="rId73"/>
    <p:sldId id="350" r:id="rId74"/>
    <p:sldId id="369" r:id="rId75"/>
    <p:sldId id="370" r:id="rId76"/>
    <p:sldId id="371" r:id="rId77"/>
    <p:sldId id="372" r:id="rId78"/>
    <p:sldId id="351" r:id="rId79"/>
    <p:sldId id="352" r:id="rId80"/>
    <p:sldId id="353" r:id="rId81"/>
    <p:sldId id="354" r:id="rId82"/>
    <p:sldId id="373" r:id="rId83"/>
    <p:sldId id="374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16" r:id="rId93"/>
    <p:sldId id="321" r:id="rId94"/>
    <p:sldId id="331" r:id="rId95"/>
    <p:sldId id="322" r:id="rId96"/>
    <p:sldId id="375" r:id="rId97"/>
    <p:sldId id="317" r:id="rId98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7CD"/>
    <a:srgbClr val="FCFEF9"/>
    <a:srgbClr val="FFE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C55C64-BEC9-43DC-B96D-7D4F5EBFB2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E"/>
        </a:p>
      </dgm:t>
    </dgm:pt>
    <dgm:pt modelId="{1262998A-B289-40D7-A051-B28DAADCA318}">
      <dgm:prSet/>
      <dgm:spPr/>
      <dgm:t>
        <a:bodyPr/>
        <a:lstStyle/>
        <a:p>
          <a:r>
            <a:rPr lang="en-GB" dirty="0"/>
            <a:t>Big Data Challenges </a:t>
          </a:r>
          <a:endParaRPr lang="en-AE" dirty="0"/>
        </a:p>
      </dgm:t>
    </dgm:pt>
    <dgm:pt modelId="{B361209E-A277-4A29-9E3A-8535DA8EC18D}" type="parTrans" cxnId="{79DCEA9D-BFA2-47EE-9222-720ABE543E84}">
      <dgm:prSet/>
      <dgm:spPr/>
      <dgm:t>
        <a:bodyPr/>
        <a:lstStyle/>
        <a:p>
          <a:endParaRPr lang="en-AE"/>
        </a:p>
      </dgm:t>
    </dgm:pt>
    <dgm:pt modelId="{742C07E0-0DF2-459B-8E1E-DA00113C7C73}" type="sibTrans" cxnId="{79DCEA9D-BFA2-47EE-9222-720ABE543E84}">
      <dgm:prSet/>
      <dgm:spPr/>
      <dgm:t>
        <a:bodyPr/>
        <a:lstStyle/>
        <a:p>
          <a:endParaRPr lang="en-AE"/>
        </a:p>
      </dgm:t>
    </dgm:pt>
    <dgm:pt modelId="{0324CEA8-2C5A-4BEA-A6F5-5926335C8A97}" type="pres">
      <dgm:prSet presAssocID="{3BC55C64-BEC9-43DC-B96D-7D4F5EBFB279}" presName="linear" presStyleCnt="0">
        <dgm:presLayoutVars>
          <dgm:animLvl val="lvl"/>
          <dgm:resizeHandles val="exact"/>
        </dgm:presLayoutVars>
      </dgm:prSet>
      <dgm:spPr/>
    </dgm:pt>
    <dgm:pt modelId="{B524FB40-284E-4E83-A9EF-E4A1C0D44D96}" type="pres">
      <dgm:prSet presAssocID="{1262998A-B289-40D7-A051-B28DAADCA318}" presName="parentText" presStyleLbl="node1" presStyleIdx="0" presStyleCnt="1" custLinFactNeighborX="-3034" custLinFactNeighborY="-1822">
        <dgm:presLayoutVars>
          <dgm:chMax val="0"/>
          <dgm:bulletEnabled val="1"/>
        </dgm:presLayoutVars>
      </dgm:prSet>
      <dgm:spPr/>
    </dgm:pt>
  </dgm:ptLst>
  <dgm:cxnLst>
    <dgm:cxn modelId="{CED14C24-5C0F-46C2-BB54-6B5251B93C99}" type="presOf" srcId="{1262998A-B289-40D7-A051-B28DAADCA318}" destId="{B524FB40-284E-4E83-A9EF-E4A1C0D44D96}" srcOrd="0" destOrd="0" presId="urn:microsoft.com/office/officeart/2005/8/layout/vList2"/>
    <dgm:cxn modelId="{79DCEA9D-BFA2-47EE-9222-720ABE543E84}" srcId="{3BC55C64-BEC9-43DC-B96D-7D4F5EBFB279}" destId="{1262998A-B289-40D7-A051-B28DAADCA318}" srcOrd="0" destOrd="0" parTransId="{B361209E-A277-4A29-9E3A-8535DA8EC18D}" sibTransId="{742C07E0-0DF2-459B-8E1E-DA00113C7C73}"/>
    <dgm:cxn modelId="{522F5ABC-1104-4C1B-8F5C-F0C2B465ADBF}" type="presOf" srcId="{3BC55C64-BEC9-43DC-B96D-7D4F5EBFB279}" destId="{0324CEA8-2C5A-4BEA-A6F5-5926335C8A97}" srcOrd="0" destOrd="0" presId="urn:microsoft.com/office/officeart/2005/8/layout/vList2"/>
    <dgm:cxn modelId="{B0ADEBAF-D2DD-445D-BAD2-0698086C1594}" type="presParOf" srcId="{0324CEA8-2C5A-4BEA-A6F5-5926335C8A97}" destId="{B524FB40-284E-4E83-A9EF-E4A1C0D44D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92052-66A4-4DD0-AEFE-D2356E0712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AE"/>
        </a:p>
      </dgm:t>
    </dgm:pt>
    <dgm:pt modelId="{D82C3E24-0E4D-4933-A32D-BBBF0526E2E2}">
      <dgm:prSet/>
      <dgm:spPr/>
      <dgm:t>
        <a:bodyPr/>
        <a:lstStyle/>
        <a:p>
          <a:r>
            <a:rPr lang="en-US" dirty="0"/>
            <a:t>Distributed Cache in Hadoop</a:t>
          </a:r>
          <a:endParaRPr lang="en-AE" dirty="0"/>
        </a:p>
      </dgm:t>
    </dgm:pt>
    <dgm:pt modelId="{A8AED215-8115-4FCF-B8DA-9722BBCDEC61}" type="parTrans" cxnId="{13F08A6B-FEB2-42A6-89D7-98860D80DB3F}">
      <dgm:prSet/>
      <dgm:spPr/>
      <dgm:t>
        <a:bodyPr/>
        <a:lstStyle/>
        <a:p>
          <a:endParaRPr lang="en-AE"/>
        </a:p>
      </dgm:t>
    </dgm:pt>
    <dgm:pt modelId="{44654ECC-AB3D-41CB-A514-76526E753A19}" type="sibTrans" cxnId="{13F08A6B-FEB2-42A6-89D7-98860D80DB3F}">
      <dgm:prSet/>
      <dgm:spPr/>
      <dgm:t>
        <a:bodyPr/>
        <a:lstStyle/>
        <a:p>
          <a:endParaRPr lang="en-AE"/>
        </a:p>
      </dgm:t>
    </dgm:pt>
    <dgm:pt modelId="{B56109B2-E9A2-4A67-9535-DA1C9180E1A4}" type="pres">
      <dgm:prSet presAssocID="{DF492052-66A4-4DD0-AEFE-D2356E07124A}" presName="linear" presStyleCnt="0">
        <dgm:presLayoutVars>
          <dgm:animLvl val="lvl"/>
          <dgm:resizeHandles val="exact"/>
        </dgm:presLayoutVars>
      </dgm:prSet>
      <dgm:spPr/>
    </dgm:pt>
    <dgm:pt modelId="{10ED50A9-323D-4B01-8C36-A618E8EA8265}" type="pres">
      <dgm:prSet presAssocID="{D82C3E24-0E4D-4933-A32D-BBBF0526E2E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3F08A6B-FEB2-42A6-89D7-98860D80DB3F}" srcId="{DF492052-66A4-4DD0-AEFE-D2356E07124A}" destId="{D82C3E24-0E4D-4933-A32D-BBBF0526E2E2}" srcOrd="0" destOrd="0" parTransId="{A8AED215-8115-4FCF-B8DA-9722BBCDEC61}" sibTransId="{44654ECC-AB3D-41CB-A514-76526E753A19}"/>
    <dgm:cxn modelId="{561F9450-2F94-4E41-9461-957CEE8E1FB5}" type="presOf" srcId="{D82C3E24-0E4D-4933-A32D-BBBF0526E2E2}" destId="{10ED50A9-323D-4B01-8C36-A618E8EA8265}" srcOrd="0" destOrd="0" presId="urn:microsoft.com/office/officeart/2005/8/layout/vList2"/>
    <dgm:cxn modelId="{90917E59-4DFC-4AD5-87D9-28EFD9524DBE}" type="presOf" srcId="{DF492052-66A4-4DD0-AEFE-D2356E07124A}" destId="{B56109B2-E9A2-4A67-9535-DA1C9180E1A4}" srcOrd="0" destOrd="0" presId="urn:microsoft.com/office/officeart/2005/8/layout/vList2"/>
    <dgm:cxn modelId="{F79F4B41-BCD9-4A1C-BDE4-6D90205E54A3}" type="presParOf" srcId="{B56109B2-E9A2-4A67-9535-DA1C9180E1A4}" destId="{10ED50A9-323D-4B01-8C36-A618E8EA826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4FB40-284E-4E83-A9EF-E4A1C0D44D96}">
      <dsp:nvSpPr>
        <dsp:cNvPr id="0" name=""/>
        <dsp:cNvSpPr/>
      </dsp:nvSpPr>
      <dsp:spPr>
        <a:xfrm>
          <a:off x="0" y="0"/>
          <a:ext cx="6542567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Big Data Challenges </a:t>
          </a:r>
          <a:endParaRPr lang="en-AE" sz="2600" kern="1200" dirty="0"/>
        </a:p>
      </dsp:txBody>
      <dsp:txXfrm>
        <a:off x="30442" y="30442"/>
        <a:ext cx="6481683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50A9-323D-4B01-8C36-A618E8EA8265}">
      <dsp:nvSpPr>
        <dsp:cNvPr id="0" name=""/>
        <dsp:cNvSpPr/>
      </dsp:nvSpPr>
      <dsp:spPr>
        <a:xfrm>
          <a:off x="0" y="52422"/>
          <a:ext cx="464288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Distributed Cache in Hadoop</a:t>
          </a:r>
          <a:endParaRPr lang="en-AE" sz="2400" kern="1200" dirty="0"/>
        </a:p>
      </dsp:txBody>
      <dsp:txXfrm>
        <a:off x="28100" y="80522"/>
        <a:ext cx="4586684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2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Bembo" panose="02020502050201020203" pitchFamily="18" charset="0"/>
              </a:rPr>
              <a:t>HDFS is the </a:t>
            </a:r>
            <a:r>
              <a:rPr lang="en-US" sz="1800" b="0" i="1" u="none" strike="noStrike" baseline="0" dirty="0">
                <a:latin typeface="Bembo-Italic"/>
              </a:rPr>
              <a:t>storage layer, 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YARN is the </a:t>
            </a:r>
            <a:r>
              <a:rPr lang="en-US" sz="1800" b="0" i="1" u="none" strike="noStrike" baseline="0" dirty="0">
                <a:latin typeface="Bembo-Italic"/>
              </a:rPr>
              <a:t>processing layer 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of Hadoop. </a:t>
            </a:r>
          </a:p>
          <a:p>
            <a:pPr algn="l"/>
            <a:endParaRPr lang="en-US" sz="18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Bembo" panose="02020502050201020203" pitchFamily="18" charset="0"/>
              </a:rPr>
              <a:t>YARN is a framework for managing distributed applications executed on multiple machines within a network).</a:t>
            </a:r>
          </a:p>
          <a:p>
            <a:pPr algn="l"/>
            <a:endParaRPr lang="en-US" sz="1800" b="0" i="0" u="none" strike="noStrike" baseline="0" dirty="0">
              <a:latin typeface="Bembo" panose="02020502050201020203" pitchFamily="18" charset="0"/>
            </a:endParaRPr>
          </a:p>
          <a:p>
            <a:r>
              <a:rPr lang="en-US" sz="1800" b="0" i="0" u="none" strike="noStrike" baseline="0" dirty="0">
                <a:latin typeface="Bembo" panose="02020502050201020203" pitchFamily="18" charset="0"/>
              </a:rPr>
              <a:t>YARN manages all resources in a Hadoop cluster </a:t>
            </a:r>
            <a:r>
              <a:rPr lang="en-US" sz="1800" dirty="0"/>
              <a:t>like network, bandwidth, disk, CPU, memory</a:t>
            </a:r>
          </a:p>
          <a:p>
            <a:pPr algn="l"/>
            <a:endParaRPr lang="en-US" sz="18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LiberationSerif"/>
              </a:rPr>
              <a:t>It is general enough to support other distributed computing like MapReduce, Spark, Graph, Real-time	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YARN is Cluster resource management system that manages network, bandwidth, disk, CPU,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96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Bembo" panose="020B0604020202020204" pitchFamily="18" charset="0"/>
              </a:rPr>
              <a:t>Manages and allocates cluster resources.</a:t>
            </a:r>
          </a:p>
          <a:p>
            <a:pPr algn="l"/>
            <a:r>
              <a:rPr lang="en-US" sz="1800" b="0" i="0" u="none" strike="noStrike" baseline="0" dirty="0">
                <a:latin typeface="Bembo" panose="020B0604020202020204" pitchFamily="18" charset="0"/>
              </a:rPr>
              <a:t>Arbitrate requests for available resources made by competing applications</a:t>
            </a:r>
          </a:p>
          <a:p>
            <a:pPr algn="l"/>
            <a:r>
              <a:rPr lang="en-US" sz="1800" b="0" i="0" u="none" strike="noStrike" baseline="0" dirty="0">
                <a:latin typeface="Bembo" panose="020B0604020202020204" pitchFamily="18" charset="0"/>
              </a:rPr>
              <a:t>It optimizes the resource utilization on cluster through capacity guarantee, fairness and SLAs</a:t>
            </a:r>
          </a:p>
          <a:p>
            <a:pPr algn="l"/>
            <a:r>
              <a:rPr lang="en-US" sz="1800" b="0" i="0" u="none" strike="noStrike" baseline="0" dirty="0">
                <a:latin typeface="Bembo" panose="020B0604020202020204" pitchFamily="18" charset="0"/>
              </a:rPr>
              <a:t>RM enables pluggable schedulers such as capacity and fair utilization of resources </a:t>
            </a:r>
          </a:p>
          <a:p>
            <a:pPr algn="l"/>
            <a:endParaRPr lang="en-US" sz="1800" b="0" i="0" u="none" strike="noStrike" baseline="0" dirty="0">
              <a:latin typeface="Bembo" panose="020B0604020202020204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Bembo" panose="020B0604020202020204" pitchFamily="18" charset="0"/>
              </a:rPr>
              <a:t>Initiates the startup of all YARN applications</a:t>
            </a:r>
          </a:p>
          <a:p>
            <a:pPr algn="l"/>
            <a:r>
              <a:rPr lang="en-US" sz="1800" b="0" i="0" u="none" strike="noStrike" baseline="0" dirty="0">
                <a:latin typeface="Bembo" panose="020B0604020202020204" pitchFamily="18" charset="0"/>
              </a:rPr>
              <a:t>Manages job scheduling and execution</a:t>
            </a:r>
          </a:p>
          <a:p>
            <a:pPr algn="l"/>
            <a:r>
              <a:rPr lang="en-US" sz="1800" b="0" i="0" u="none" strike="noStrike" baseline="0" dirty="0">
                <a:latin typeface="Bembo" panose="020B0604020202020204" pitchFamily="18" charset="0"/>
              </a:rPr>
              <a:t>Allocates resources globally on all the Data Nodes</a:t>
            </a:r>
          </a:p>
          <a:p>
            <a:pPr algn="l"/>
            <a:r>
              <a:rPr lang="en-US" sz="1800" b="0" i="0" u="none" strike="noStrike" baseline="0" dirty="0">
                <a:latin typeface="Bembo" panose="020B0604020202020204" pitchFamily="18" charset="0"/>
              </a:rPr>
              <a:t>It is a global 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209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RM has two components </a:t>
            </a:r>
          </a:p>
          <a:p>
            <a:endParaRPr lang="en-US" dirty="0"/>
          </a:p>
          <a:p>
            <a:r>
              <a:rPr lang="en-US" dirty="0"/>
              <a:t>Scheduler has a pluggable policy like </a:t>
            </a:r>
            <a:r>
              <a:rPr lang="en-US" dirty="0" err="1"/>
              <a:t>CapacityScheduler</a:t>
            </a:r>
            <a:r>
              <a:rPr lang="en-US" dirty="0"/>
              <a:t> and </a:t>
            </a:r>
            <a:r>
              <a:rPr lang="en-US" dirty="0" err="1"/>
              <a:t>FairScheduler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91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403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830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uardian-text-oreilly"/>
              </a:rPr>
              <a:t>Preemption allows the scheduler to kill containers for queues that are running with more than their fair share of resources so that the resources can be allocated to a queue that is under its fair share. Note that preemption reduces overall cluster efficiency, since the terminated containers need to be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-text-oreilly"/>
              </a:rPr>
              <a:t>reexecuted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-text-oreilly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2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Application manager is responsible for maintaining a list of submitted application.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After application is submitted by the client, application manager firstly validates whether application requirement of resources for its application master can be satisfied or not.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If enough resources are available then it forwards the application to scheduler otherwise application will be rejected.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It also make sure that no other application is submitted with same application 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39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yarn’s per worker node agent</a:t>
            </a:r>
          </a:p>
          <a:p>
            <a:endParaRPr lang="en-US" dirty="0"/>
          </a:p>
          <a:p>
            <a:r>
              <a:rPr lang="en-US" dirty="0"/>
              <a:t>It takes care of individual compute nodes in a Hadoop cluster.</a:t>
            </a:r>
          </a:p>
          <a:p>
            <a:endParaRPr lang="en-US" dirty="0"/>
          </a:p>
          <a:p>
            <a:r>
              <a:rPr lang="en-US" dirty="0"/>
              <a:t>Keeping up to date with Resource Manager</a:t>
            </a:r>
          </a:p>
          <a:p>
            <a:r>
              <a:rPr lang="en-US" dirty="0"/>
              <a:t>Monitoring resource usage like memory, </a:t>
            </a:r>
            <a:r>
              <a:rPr lang="en-US" dirty="0" err="1"/>
              <a:t>cpu</a:t>
            </a:r>
            <a:r>
              <a:rPr lang="en-US" dirty="0"/>
              <a:t>, network etc. of individual containers</a:t>
            </a:r>
          </a:p>
          <a:p>
            <a:endParaRPr lang="en-US" dirty="0"/>
          </a:p>
          <a:p>
            <a:r>
              <a:rPr lang="en-US" dirty="0"/>
              <a:t>On Startup, Node Manager, registers with Resource Manager and sends Heartbeat for status and resources information.</a:t>
            </a:r>
          </a:p>
          <a:p>
            <a:endParaRPr lang="en-US" dirty="0"/>
          </a:p>
          <a:p>
            <a:r>
              <a:rPr lang="en-US" dirty="0"/>
              <a:t>Primary responsibility is to manage containers assigned by Resource Manager</a:t>
            </a:r>
          </a:p>
          <a:p>
            <a:endParaRPr lang="en-US" dirty="0"/>
          </a:p>
          <a:p>
            <a:r>
              <a:rPr lang="en-US" dirty="0"/>
              <a:t>Node manager creates container based on the specification, manages its lifecycle and kills when no more required.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58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Containers are collection of physical resources such as RAM, CPU core, disks, network etc.</a:t>
            </a:r>
          </a:p>
          <a:p>
            <a:endParaRPr lang="en-US" dirty="0"/>
          </a:p>
          <a:p>
            <a:r>
              <a:rPr lang="en-US" dirty="0"/>
              <a:t>Depending on the processing needs, FIFO or </a:t>
            </a:r>
            <a:r>
              <a:rPr lang="en-US" dirty="0" err="1"/>
              <a:t>FairShare</a:t>
            </a:r>
            <a:r>
              <a:rPr lang="en-US" dirty="0"/>
              <a:t> Capacity scheduler can be configured.</a:t>
            </a:r>
          </a:p>
          <a:p>
            <a:endParaRPr lang="en-US" dirty="0"/>
          </a:p>
          <a:p>
            <a:r>
              <a:rPr lang="en-US" dirty="0"/>
              <a:t>There can be multiple containers on a single node</a:t>
            </a:r>
          </a:p>
          <a:p>
            <a:endParaRPr lang="en-US" dirty="0"/>
          </a:p>
          <a:p>
            <a:r>
              <a:rPr lang="en-US" dirty="0"/>
              <a:t>Every node in the system is composed of multiple containers if minimum size defined in configuration for RAM, CPU core etc.</a:t>
            </a:r>
          </a:p>
          <a:p>
            <a:endParaRPr lang="en-US" dirty="0"/>
          </a:p>
          <a:p>
            <a:r>
              <a:rPr lang="en-US" dirty="0"/>
              <a:t>The AM, can request as many to occupy the multiple to meet its needs.</a:t>
            </a:r>
          </a:p>
          <a:p>
            <a:endParaRPr lang="en-US" dirty="0"/>
          </a:p>
          <a:p>
            <a:r>
              <a:rPr lang="en-US" dirty="0"/>
              <a:t>Container is supervised by the Node Manager and scheduled by the Resource Manager.</a:t>
            </a:r>
          </a:p>
        </p:txBody>
      </p:sp>
    </p:spTree>
    <p:extLst>
      <p:ext uri="{BB962C8B-B14F-4D97-AF65-F5344CB8AC3E}">
        <p14:creationId xmlns:p14="http://schemas.microsoft.com/office/powerpoint/2010/main" val="9567791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AM is the process that coordinates an applications execution in the cluster.</a:t>
            </a:r>
          </a:p>
          <a:p>
            <a:endParaRPr lang="en-US" dirty="0"/>
          </a:p>
          <a:p>
            <a:r>
              <a:rPr lang="en-US" dirty="0"/>
              <a:t>Each application has its own unique AM, which is tasked with negotiating resources (containers) from the Resource Manager and working with Node Manager to execute and monitor tasks.</a:t>
            </a:r>
          </a:p>
          <a:p>
            <a:endParaRPr lang="en-US" dirty="0"/>
          </a:p>
          <a:p>
            <a:r>
              <a:rPr lang="en-US" dirty="0"/>
              <a:t>AM is also a container, which is often referred to as container 0.</a:t>
            </a:r>
          </a:p>
          <a:p>
            <a:endParaRPr lang="en-US" dirty="0"/>
          </a:p>
          <a:p>
            <a:r>
              <a:rPr lang="en-US" dirty="0"/>
              <a:t>It tracks the status of different jobs running on the various containers on different nodes in the cluster.</a:t>
            </a:r>
          </a:p>
          <a:p>
            <a:endParaRPr lang="en-US" dirty="0"/>
          </a:p>
          <a:p>
            <a:r>
              <a:rPr lang="en-US" dirty="0"/>
              <a:t>When AM is started, it sends periodic Heartbeat to Resource Manager to affirm its health and update the record of its resource demands.</a:t>
            </a:r>
          </a:p>
          <a:p>
            <a:r>
              <a:rPr lang="en-US" dirty="0"/>
              <a:t>It builds its requirement model and send it along the Heartbeat message to RM. As a response, AM, will receive a lease of containers allocated on a particular node in cluster.</a:t>
            </a:r>
          </a:p>
          <a:p>
            <a:endParaRPr lang="en-US" dirty="0"/>
          </a:p>
          <a:p>
            <a:r>
              <a:rPr lang="en-US" dirty="0"/>
              <a:t>Depending on the available resource lease from RM, AM updates its plan about lack or excess of resources and executes jobs slower or faster accordingly.</a:t>
            </a:r>
          </a:p>
          <a:p>
            <a:endParaRPr lang="en-US" dirty="0"/>
          </a:p>
          <a:p>
            <a:r>
              <a:rPr lang="en-US" dirty="0"/>
              <a:t>Container allocation and de-allocation can take place dynamically as application progresses. </a:t>
            </a:r>
          </a:p>
          <a:p>
            <a:endParaRPr lang="en-US" dirty="0"/>
          </a:p>
          <a:p>
            <a:r>
              <a:rPr lang="en-US" dirty="0"/>
              <a:t>AM helps yarn in providing scalability.</a:t>
            </a:r>
          </a:p>
          <a:p>
            <a:endParaRPr lang="en-US" dirty="0"/>
          </a:p>
          <a:p>
            <a:r>
              <a:rPr lang="en-US" dirty="0"/>
              <a:t>Simulations results shows that jobs can scale to 10,000 nodes on modern hardware without any degradation in performance.</a:t>
            </a:r>
          </a:p>
          <a:p>
            <a:endParaRPr lang="en-US" dirty="0"/>
          </a:p>
          <a:p>
            <a:r>
              <a:rPr lang="en-US" dirty="0"/>
              <a:t>AM manages the fault-tolerance of application as well. If a job fails, it manages its re-execution as well.</a:t>
            </a:r>
          </a:p>
        </p:txBody>
      </p:sp>
    </p:spTree>
    <p:extLst>
      <p:ext uri="{BB962C8B-B14F-4D97-AF65-F5344CB8AC3E}">
        <p14:creationId xmlns:p14="http://schemas.microsoft.com/office/powerpoint/2010/main" val="13524394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YARN depends on a cluster-wide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, which is the authoritative arbitrator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of resources among all the applications running in a Hadoop cluster. 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works together with a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(NM) that runs on every worker node (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DataNode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)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in the cluster. 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Together, the single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and the per-node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NodeManagers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form the data computation framework.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Each of the applications that run on YARN has an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(AM) associated with it. 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ApplicationMaster’s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main purpose is to negotiate with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for resources and work with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NodeManagers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to execute the tasks that are part of each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application.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Following are the key functions of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: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Creates the first container for an application. This is the container in which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for the application will run.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Tracks the heartbeats from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NodeManagers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to manage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DataNodes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Runs a Scheduler to determine resource allocation among the clusters.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Manages cluster level security.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Manages the resource requests from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ApplicationMasters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Monitors the status of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and restarts that container upon its failure.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Deallocates the containers when the application completes or after they expire.</a:t>
            </a:r>
            <a:endParaRPr lang="en-US" dirty="0"/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Each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DataNode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in a Hadoop 2 cluster runs a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daemon for performing YARN functions (the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DataNodes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also run a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DataNode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daemon for performing HDFS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functions). 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per-node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agent performs the following functions: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Communicates with the global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through health heartbeats and container status notifications.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Registers and starts the application processes. 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Launches both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and the rest of an application’s resource containers (that is, the map and reduce tasks that run in the containers) on request from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ApplicationsManager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Oversees the lifecycle of the application containers.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Monitors, manages and provides information regarding the resource consumption (CPU/memory) by the containers.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Tracks the health of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DataNodes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Monitors container resource usage and kills runaway processes.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Handles log management by aggregating the job logs and saving them to HDFS.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There’s a single, dedicated </a:t>
            </a:r>
            <a:r>
              <a:rPr lang="en-US" dirty="0" err="1"/>
              <a:t>ApplicationMaster</a:t>
            </a:r>
            <a:r>
              <a:rPr lang="en-US" dirty="0"/>
              <a:t> for each YARN application (same as a job).</a:t>
            </a:r>
          </a:p>
          <a:p>
            <a:pPr algn="l"/>
            <a:r>
              <a:rPr lang="en-US" dirty="0"/>
              <a:t>The </a:t>
            </a:r>
            <a:r>
              <a:rPr lang="en-US" dirty="0" err="1"/>
              <a:t>ApplicationMaster’s</a:t>
            </a:r>
            <a:r>
              <a:rPr lang="en-US" dirty="0"/>
              <a:t> main functions are:</a:t>
            </a:r>
          </a:p>
          <a:p>
            <a:pPr algn="l"/>
            <a:r>
              <a:rPr lang="en-US" dirty="0"/>
              <a:t>Managing task scheduling and execution</a:t>
            </a:r>
          </a:p>
          <a:p>
            <a:pPr algn="l"/>
            <a:r>
              <a:rPr lang="en-US" dirty="0"/>
              <a:t>Allocating resources locally for the application’s tasks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if there are no currently running applications, there won’t be an </a:t>
            </a:r>
            <a:r>
              <a:rPr lang="en-US" dirty="0" err="1"/>
              <a:t>ApplicationMaster</a:t>
            </a:r>
            <a:r>
              <a:rPr lang="en-US" dirty="0"/>
              <a:t> process running. </a:t>
            </a:r>
          </a:p>
          <a:p>
            <a:pPr algn="l"/>
            <a:r>
              <a:rPr lang="en-US" dirty="0"/>
              <a:t>It’s important to remember that the </a:t>
            </a:r>
            <a:r>
              <a:rPr lang="en-US" dirty="0" err="1"/>
              <a:t>ApplicationMaster</a:t>
            </a:r>
            <a:r>
              <a:rPr lang="en-US" dirty="0"/>
              <a:t> tracks job progress for a specific application. </a:t>
            </a:r>
          </a:p>
          <a:p>
            <a:pPr algn="l"/>
            <a:r>
              <a:rPr lang="en-US" dirty="0"/>
              <a:t>Each time a new application starts, the </a:t>
            </a:r>
            <a:r>
              <a:rPr lang="en-US" dirty="0" err="1"/>
              <a:t>ResourceManager</a:t>
            </a:r>
            <a:r>
              <a:rPr lang="en-US" dirty="0"/>
              <a:t> deploys a container running the </a:t>
            </a:r>
            <a:r>
              <a:rPr lang="en-US" dirty="0" err="1"/>
              <a:t>ApplicationMaster</a:t>
            </a:r>
            <a:r>
              <a:rPr lang="en-US" dirty="0"/>
              <a:t> on one of the cluster’s nodes.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 </a:t>
            </a:r>
            <a:r>
              <a:rPr lang="en-US" dirty="0" err="1"/>
              <a:t>ApplicationMaster</a:t>
            </a:r>
            <a:r>
              <a:rPr lang="en-US" dirty="0"/>
              <a:t> isn’t a continuously running daemon (unlike the </a:t>
            </a:r>
            <a:r>
              <a:rPr lang="en-US" dirty="0" err="1"/>
              <a:t>ResourceManager</a:t>
            </a:r>
            <a:r>
              <a:rPr lang="en-US" dirty="0"/>
              <a:t> and </a:t>
            </a:r>
            <a:r>
              <a:rPr lang="en-US" dirty="0" err="1"/>
              <a:t>NodeManager</a:t>
            </a:r>
            <a:r>
              <a:rPr lang="en-US" dirty="0"/>
              <a:t> daemons)—rather, it’s application specific. </a:t>
            </a:r>
          </a:p>
          <a:p>
            <a:pPr algn="l"/>
            <a:r>
              <a:rPr lang="en-US" dirty="0"/>
              <a:t>Each application that runs in the cluster is associated with a single </a:t>
            </a:r>
            <a:r>
              <a:rPr lang="en-US" dirty="0" err="1"/>
              <a:t>ApplicationMaster</a:t>
            </a:r>
            <a:r>
              <a:rPr lang="en-US" dirty="0"/>
              <a:t>, which starts when the application is started and is terminated when that application completes.</a:t>
            </a:r>
          </a:p>
          <a:p>
            <a:pPr algn="l"/>
            <a:r>
              <a:rPr lang="en-US" dirty="0"/>
              <a:t>The </a:t>
            </a:r>
            <a:r>
              <a:rPr lang="en-US" dirty="0" err="1"/>
              <a:t>ApplicationMaster</a:t>
            </a:r>
            <a:r>
              <a:rPr lang="en-US" dirty="0"/>
              <a:t> is in charge of the entire lifecycle of an application, from requesting the necessary containers from the </a:t>
            </a:r>
            <a:r>
              <a:rPr lang="en-US" dirty="0" err="1"/>
              <a:t>ResourceManager</a:t>
            </a:r>
            <a:r>
              <a:rPr lang="en-US" dirty="0"/>
              <a:t> to submitting lease requests to </a:t>
            </a:r>
            <a:r>
              <a:rPr lang="en-US" dirty="0" err="1"/>
              <a:t>NodeManagers</a:t>
            </a:r>
            <a:r>
              <a:rPr lang="en-US" dirty="0"/>
              <a:t> for those</a:t>
            </a:r>
          </a:p>
          <a:p>
            <a:pPr algn="l"/>
            <a:r>
              <a:rPr lang="en-US" dirty="0"/>
              <a:t>containers.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50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Client submits the MapReduce v2 (MRv2) application request, such as the following,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to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174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RM returns the application Id</a:t>
            </a:r>
          </a:p>
        </p:txBody>
      </p:sp>
    </p:spTree>
    <p:extLst>
      <p:ext uri="{BB962C8B-B14F-4D97-AF65-F5344CB8AC3E}">
        <p14:creationId xmlns:p14="http://schemas.microsoft.com/office/powerpoint/2010/main" val="20354220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component of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directs a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</a:t>
            </a:r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(there’s one of these running on each worker node) to start a new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instance for the application. 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This is Container 0 for that application. 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Containers created later on to run the mapper and reducer processes will be named 01, 02, 03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and so on.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 initializes itself by registering with 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 calculates the processing resources necessary to complete the application. 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 determines the number of map tasks that should be started up, based on the input splits. 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It calculates the input splits by requesting the names and locations of the input files and data blocks required by the application. 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Using this information, 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 calculates how many map tasks are required to process the input data.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 requests 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 to assign the necessary containers for the map tasks. It stays in contact with 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 throughout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the lifecycle of the application, assuring that its list of required resources is being honored by 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 and also sending any necessary kill requests for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killing tasks.</a:t>
            </a:r>
            <a:endParaRPr lang="en-US" dirty="0"/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Bembo" panose="02020502050201020203" pitchFamily="18" charset="0"/>
              </a:rPr>
              <a:t>If the container is not available then job waits.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083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Scheduler component of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determines on which nodes to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run the map tasks. Key factors in the determination include data locality and available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memory to support the new containers to be created on the nodes for the tasks to run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in.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queues the resource requests from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and grants it leases for containers on specific nodes as resources become available on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those nodes.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414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Once NM received lease of containers, 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directs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, on the nodes where the containers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have been assigned, to create the containers.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creates the requested containers and starts them. 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Containers send MapReduce status to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. (There’s only one of these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per job.)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141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requests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for reducer tasks (if the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MapReduce application contains reducers—some don’t).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requests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to launch the reduce tasks on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nodes where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allocates resources for the Reduce tasks.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reduce tasks perform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shuff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le and sort with the mapper’s intermediate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data and store the output in HDFS (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outdir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).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NodeManager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sends status and health reports to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Once all tasks are completed,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sends the results to the client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application. It also sends the job information and logs to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JobHistoryServer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Task containers clean up their state and the intermediate output is deleted from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local file system.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Once an application completes running,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ApplicationMaster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informs the</a:t>
            </a:r>
          </a:p>
          <a:p>
            <a:pPr algn="l"/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that the job has successfully completed and deregisters itself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from 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and shuts down.</a:t>
            </a:r>
          </a:p>
          <a:p>
            <a:pPr algn="l"/>
            <a:endParaRPr lang="en-US" sz="12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The </a:t>
            </a:r>
            <a:r>
              <a:rPr lang="en-US" sz="1200" b="0" i="0" u="none" strike="noStrike" baseline="0" dirty="0" err="1">
                <a:latin typeface="Bembo" panose="02020502050201020203" pitchFamily="18" charset="0"/>
              </a:rPr>
              <a:t>ResourceManager</a:t>
            </a:r>
            <a:r>
              <a:rPr lang="en-US" sz="1200" b="0" i="0" u="none" strike="noStrike" baseline="0" dirty="0">
                <a:latin typeface="Bembo" panose="02020502050201020203" pitchFamily="18" charset="0"/>
              </a:rPr>
              <a:t> releases all the resources (containers) held by the application</a:t>
            </a:r>
          </a:p>
          <a:p>
            <a:pPr algn="l"/>
            <a:r>
              <a:rPr lang="en-US" sz="1200" b="0" i="0" u="none" strike="noStrike" baseline="0" dirty="0">
                <a:latin typeface="Bembo" panose="02020502050201020203" pitchFamily="18" charset="0"/>
              </a:rPr>
              <a:t>for reuse by the cluster.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41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050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iberationSerif"/>
              </a:rPr>
              <a:t>introduced in Hadoop 2 to improve the MapReduce implementation,</a:t>
            </a:r>
          </a:p>
          <a:p>
            <a:pPr algn="l"/>
            <a:r>
              <a:rPr lang="en-US" sz="1800" b="0" i="0" u="none" strike="noStrike" baseline="0" dirty="0">
                <a:latin typeface="LiberationSerif"/>
              </a:rPr>
              <a:t>It is general enough to support other distributed computing like MapReduce, Spark, Graph, Real-time analysis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275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67043" y="1344168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719695" y="2420115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3257" y="219457"/>
            <a:ext cx="628649" cy="575765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703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725005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7" y="4152499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656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97562"/>
            <a:ext cx="6619244" cy="1034816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949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7289579" y="197386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21" y="443320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5388"/>
            <a:ext cx="6340430" cy="202368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4329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797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74801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19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62974"/>
            <a:ext cx="234687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6" y="2395171"/>
            <a:ext cx="2346876" cy="21251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6"/>
            <a:ext cx="235903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95171"/>
            <a:ext cx="2359035" cy="212512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5025" y="1962975"/>
            <a:ext cx="2370772" cy="43219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5026" y="2395171"/>
            <a:ext cx="2373539" cy="212512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273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4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1"/>
            <a:ext cx="2287828" cy="6884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403" y="3399635"/>
            <a:ext cx="2285075" cy="48836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8" y="1952625"/>
            <a:ext cx="2018431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6649" y="3888002"/>
            <a:ext cx="2287829" cy="6322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575" y="3399635"/>
            <a:ext cx="2287829" cy="48836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576" y="3888001"/>
            <a:ext cx="2287828" cy="6322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1115" y="1952625"/>
            <a:ext cx="0" cy="2638196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1429" y="1952625"/>
            <a:ext cx="0" cy="26193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326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730251"/>
            <a:ext cx="6619245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1250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2567" y="958851"/>
            <a:ext cx="1060450" cy="3561442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5" y="958851"/>
            <a:ext cx="4685660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514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39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2008234"/>
            <a:ext cx="3263267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69" y="2008234"/>
            <a:ext cx="2816534" cy="1712867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87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527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3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34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630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909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60" y="1085850"/>
            <a:ext cx="3892549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171701"/>
            <a:ext cx="2094869" cy="234695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331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269999"/>
            <a:ext cx="2895195" cy="1301751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716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5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59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8204" y="479554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269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7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" TargetMode="External"/><Relationship Id="rId2" Type="http://schemas.openxmlformats.org/officeDocument/2006/relationships/hyperlink" Target="https://www.oreilly.com/library/view/hadoop-the-definitive/9781491901687/ch04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inancesonline.com/what-is-big-data-analytics-and-how-it-helps-you-understand-your-customers/" TargetMode="External"/><Relationship Id="rId5" Type="http://schemas.openxmlformats.org/officeDocument/2006/relationships/hyperlink" Target="https://data-flair.training/blogs/hadoop-tutorial/" TargetMode="External"/><Relationship Id="rId4" Type="http://schemas.openxmlformats.org/officeDocument/2006/relationships/hyperlink" Target="https://www.edureka.co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5509" t="32462" r="-187" b="21452"/>
          <a:stretch/>
        </p:blipFill>
        <p:spPr>
          <a:xfrm>
            <a:off x="-1" y="0"/>
            <a:ext cx="9218341" cy="5143500"/>
          </a:xfrm>
          <a:prstGeom prst="rect">
            <a:avLst/>
          </a:prstGeom>
          <a:solidFill>
            <a:schemeClr val="bg1">
              <a:alpha val="17000"/>
            </a:schemeClr>
          </a:solidFill>
        </p:spPr>
      </p:pic>
      <p:sp>
        <p:nvSpPr>
          <p:cNvPr id="4" name="Rectangle 3"/>
          <p:cNvSpPr/>
          <p:nvPr/>
        </p:nvSpPr>
        <p:spPr>
          <a:xfrm>
            <a:off x="701077" y="790412"/>
            <a:ext cx="7768746" cy="180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HADOOP </a:t>
            </a:r>
          </a:p>
          <a:p>
            <a:pPr algn="ctr"/>
            <a:r>
              <a:rPr 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ECO SYSTEM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3909060" y="3947472"/>
            <a:ext cx="4936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PRESENTED TO: </a:t>
            </a:r>
          </a:p>
          <a:p>
            <a:pPr algn="r"/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Dr.  Syed Abbas </a:t>
            </a:r>
          </a:p>
          <a:p>
            <a:pPr algn="r"/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4588">
            <a:off x="1817998" y="984386"/>
            <a:ext cx="754217" cy="7618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C443A-8C7A-490F-8F11-C76ED1571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170" y="3999571"/>
            <a:ext cx="4007005" cy="72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Why DFS</a:t>
            </a:r>
          </a:p>
        </p:txBody>
      </p:sp>
    </p:spTree>
    <p:extLst>
      <p:ext uri="{BB962C8B-B14F-4D97-AF65-F5344CB8AC3E}">
        <p14:creationId xmlns:p14="http://schemas.microsoft.com/office/powerpoint/2010/main" val="143509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r="-503" b="13136"/>
          <a:stretch/>
        </p:blipFill>
        <p:spPr>
          <a:xfrm>
            <a:off x="0" y="0"/>
            <a:ext cx="9112016" cy="36653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r="291" b="11158"/>
          <a:stretch/>
        </p:blipFill>
        <p:spPr>
          <a:xfrm>
            <a:off x="0" y="0"/>
            <a:ext cx="9029425" cy="45255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r="-26" b="11441"/>
          <a:stretch/>
        </p:blipFill>
        <p:spPr>
          <a:xfrm>
            <a:off x="0" y="1"/>
            <a:ext cx="9071538" cy="45177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r="-265" b="12430"/>
          <a:stretch/>
        </p:blipFill>
        <p:spPr>
          <a:xfrm>
            <a:off x="0" y="1"/>
            <a:ext cx="9148498" cy="44945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r="371" b="11441"/>
          <a:stretch/>
        </p:blipFill>
        <p:spPr>
          <a:xfrm>
            <a:off x="0" y="1"/>
            <a:ext cx="9113003" cy="45565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5080E-DAD7-4E05-9803-69F2BEC7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20" y="1286804"/>
            <a:ext cx="2492644" cy="22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10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91724F-D2B3-4E26-9AA9-7DE3DC64056D}"/>
              </a:ext>
            </a:extLst>
          </p:cNvPr>
          <p:cNvSpPr txBox="1"/>
          <p:nvPr/>
        </p:nvSpPr>
        <p:spPr>
          <a:xfrm>
            <a:off x="0" y="1173182"/>
            <a:ext cx="93141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to be explored and exploited by computing systems increases at an</a:t>
            </a:r>
          </a:p>
          <a:p>
            <a:r>
              <a:rPr lang="en-GB" dirty="0"/>
              <a:t>     exponential rate.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Massive amount of data or so-called “Big Data” put pressure on existing technologies for providing scalable, fast and efficient support.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“Big data” encompass a wide range of the tremendous data generation from various sources such as mobile devices, social media applications ,IOT devices, digital repositories, and enterprise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Traditional Systems &amp; Data storage devices can’t handle &amp; process huge volume of data 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EB5330-6C10-4B60-B07A-537E22755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4189383"/>
              </p:ext>
            </p:extLst>
          </p:nvPr>
        </p:nvGraphicFramePr>
        <p:xfrm>
          <a:off x="467833" y="265169"/>
          <a:ext cx="6542567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074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r="132" b="14407"/>
          <a:stretch/>
        </p:blipFill>
        <p:spPr>
          <a:xfrm>
            <a:off x="1" y="-1"/>
            <a:ext cx="9210252" cy="5253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2"/>
          <a:srcRect l="3335" t="2698" r="-7705" b="-220"/>
          <a:stretch/>
        </p:blipFill>
        <p:spPr>
          <a:xfrm>
            <a:off x="400833" y="0"/>
            <a:ext cx="9043792" cy="475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8" b="21218"/>
          <a:stretch/>
        </p:blipFill>
        <p:spPr>
          <a:xfrm>
            <a:off x="256783" y="1039512"/>
            <a:ext cx="8430016" cy="3963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07" y="1039512"/>
            <a:ext cx="3611195" cy="606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879" b="7250"/>
          <a:stretch/>
        </p:blipFill>
        <p:spPr>
          <a:xfrm>
            <a:off x="492974" y="1624417"/>
            <a:ext cx="3621828" cy="5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90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r="-106" b="9887"/>
          <a:stretch/>
        </p:blipFill>
        <p:spPr>
          <a:xfrm>
            <a:off x="0" y="0"/>
            <a:ext cx="9763932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64B1CD-A66F-46EB-A3DD-E80BEB46145F}"/>
              </a:ext>
            </a:extLst>
          </p:cNvPr>
          <p:cNvSpPr/>
          <p:nvPr/>
        </p:nvSpPr>
        <p:spPr>
          <a:xfrm>
            <a:off x="4207727" y="3449444"/>
            <a:ext cx="1137424" cy="587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C2B04-7D4E-43D9-9298-A9267378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51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85EF8B-2620-4A30-9665-32BE1BA8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20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0DBF3-7928-4F56-9D65-2A240301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93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l="1" r="-186" b="13983"/>
          <a:stretch/>
        </p:blipFill>
        <p:spPr>
          <a:xfrm>
            <a:off x="-1" y="0"/>
            <a:ext cx="9771681" cy="52461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l="3116" t="6404" r="14474" b="15850"/>
          <a:stretch/>
        </p:blipFill>
        <p:spPr>
          <a:xfrm>
            <a:off x="126380" y="630249"/>
            <a:ext cx="5701991" cy="4252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29092" y="4192282"/>
            <a:ext cx="28918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Wingdings" panose="05000000000000000000" pitchFamily="2" charset="2"/>
              <a:buChar char="§"/>
              <a:defRPr sz="1050" b="1"/>
            </a:lvl1pPr>
          </a:lstStyle>
          <a:p>
            <a:r>
              <a:rPr lang="en-US" dirty="0"/>
              <a:t>Storage Layer</a:t>
            </a:r>
          </a:p>
          <a:p>
            <a:pPr marL="0" indent="0">
              <a:buNone/>
            </a:pPr>
            <a:r>
              <a:rPr lang="en-US" dirty="0"/>
              <a:t>	Store  data  on multiple data 	server or slave node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3434" y="1709455"/>
            <a:ext cx="28175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b="1" dirty="0"/>
              <a:t>Programming model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50" b="1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50" b="1" dirty="0"/>
              <a:t>Structure data -&gt; Hive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50" b="1" dirty="0"/>
              <a:t>Streaming -&gt; </a:t>
            </a:r>
            <a:r>
              <a:rPr lang="en-US" sz="1050" b="1" dirty="0" err="1"/>
              <a:t>Sparc</a:t>
            </a:r>
            <a:r>
              <a:rPr lang="en-US" sz="1050" b="1" dirty="0"/>
              <a:t> , </a:t>
            </a:r>
            <a:r>
              <a:rPr lang="en-US" sz="1050" b="1" dirty="0" err="1"/>
              <a:t>Cafca</a:t>
            </a:r>
            <a:endParaRPr lang="en-US" sz="1050" b="1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50" b="1" dirty="0"/>
              <a:t>Batch base data /Processing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50" b="1" dirty="0"/>
              <a:t>Map Reduce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092" y="2934553"/>
            <a:ext cx="30256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b="1" dirty="0"/>
              <a:t>Processing Layer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50" b="1" dirty="0"/>
              <a:t>Mechanism to process data parallely across the nodes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b="1" dirty="0"/>
              <a:t>Resource Management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306" t="17315" r="1714" b="-13141"/>
          <a:stretch/>
        </p:blipFill>
        <p:spPr>
          <a:xfrm>
            <a:off x="-1" y="728546"/>
            <a:ext cx="8764067" cy="40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09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C443A-8C7A-490F-8F11-C76ED1571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171" y="3999571"/>
            <a:ext cx="3947532" cy="72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542791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3054" y="1238552"/>
            <a:ext cx="804746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Data evolved in last 5 to 10 years was never before!!!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4.4 billion internet users and they are generating massive amount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All this data collectively term as BIG data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algn="ctr"/>
            <a:r>
              <a:rPr lang="en-US" sz="4000" b="1" dirty="0">
                <a:solidFill>
                  <a:srgbClr val="002060"/>
                </a:solidFill>
              </a:rPr>
              <a:t>?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	</a:t>
            </a:r>
            <a:r>
              <a:rPr lang="en-US" sz="1600" dirty="0"/>
              <a:t>How this managed and processed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sz="1600" dirty="0"/>
              <a:t>	Why there is rushed to big data , 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sz="1600" dirty="0"/>
              <a:t>	what is happening and why are their organizing ?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020" y="282497"/>
            <a:ext cx="2349190" cy="721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2060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2167478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651"/>
            <a:ext cx="9144000" cy="51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7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4" y="1092067"/>
            <a:ext cx="8239736" cy="38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74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A1D98-3A2C-4444-AA7F-E5323D6F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4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309C7-7934-4898-8729-A394CF8A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42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E8057C-045D-4A83-BDFC-5F65F1F2299A}"/>
              </a:ext>
            </a:extLst>
          </p:cNvPr>
          <p:cNvSpPr txBox="1"/>
          <p:nvPr/>
        </p:nvSpPr>
        <p:spPr>
          <a:xfrm>
            <a:off x="127591" y="1550328"/>
            <a:ext cx="88604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Distributed cache in Hadoop is a way to copy small files or archives to worker nodes in time.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Hadoop does this so that these worker nodes can use them when executing a task.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saves the network bandwidth by coping the files once per job.</a:t>
            </a:r>
            <a:endParaRPr lang="en-AE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5986410-7225-4F06-B25C-ED453CDDC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660322"/>
              </p:ext>
            </p:extLst>
          </p:nvPr>
        </p:nvGraphicFramePr>
        <p:xfrm>
          <a:off x="347330" y="262269"/>
          <a:ext cx="4642884" cy="680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271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705EBF-66D5-4F85-ADC6-862D8B358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5" t="8095" r="3647" b="14921"/>
          <a:stretch/>
        </p:blipFill>
        <p:spPr>
          <a:xfrm>
            <a:off x="4784834" y="2010102"/>
            <a:ext cx="3712779" cy="29796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C443A-8C7A-490F-8F11-C76ED1571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170" y="3999571"/>
            <a:ext cx="4007005" cy="72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is DFS</a:t>
            </a:r>
          </a:p>
        </p:txBody>
      </p:sp>
    </p:spTree>
    <p:extLst>
      <p:ext uri="{BB962C8B-B14F-4D97-AF65-F5344CB8AC3E}">
        <p14:creationId xmlns:p14="http://schemas.microsoft.com/office/powerpoint/2010/main" val="2611289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1FFA9-4F29-475F-8669-9FEACD18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59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01D38-0274-4C5E-8676-951752E3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780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BDD8C-9570-4EE4-8868-821945FD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08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1A1B5-0EDA-4BB9-84EA-C3525DBC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6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doop schedulers">
            <a:extLst>
              <a:ext uri="{FF2B5EF4-FFF2-40B4-BE49-F238E27FC236}">
                <a16:creationId xmlns:a16="http://schemas.microsoft.com/office/drawing/2014/main" id="{72EDDB67-3980-48BC-B90B-DB6736A9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" y="0"/>
            <a:ext cx="91070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0322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E89A8E-B915-4E06-A510-DAE044C57FDF}"/>
              </a:ext>
            </a:extLst>
          </p:cNvPr>
          <p:cNvSpPr txBox="1"/>
          <p:nvPr/>
        </p:nvSpPr>
        <p:spPr>
          <a:xfrm>
            <a:off x="231494" y="891250"/>
            <a:ext cx="4340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Large applications will use all the resources in a cluster</a:t>
            </a:r>
          </a:p>
          <a:p>
            <a:pPr algn="just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just"/>
            <a:r>
              <a:rPr lang="en-US" sz="200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Each application has to wait its turn.</a:t>
            </a:r>
          </a:p>
          <a:p>
            <a:pPr algn="just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just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Not recommended for Shared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106FE-AA08-4FB6-AA8A-0AF957AB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56" y="1088020"/>
            <a:ext cx="3143250" cy="3314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C4DD5-F613-4937-BF0A-F2339E7F767A}"/>
              </a:ext>
            </a:extLst>
          </p:cNvPr>
          <p:cNvCxnSpPr/>
          <p:nvPr/>
        </p:nvCxnSpPr>
        <p:spPr>
          <a:xfrm>
            <a:off x="231494" y="833380"/>
            <a:ext cx="756984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EB76D0-6E76-41A9-811C-11908688379C}"/>
              </a:ext>
            </a:extLst>
          </p:cNvPr>
          <p:cNvSpPr txBox="1"/>
          <p:nvPr/>
        </p:nvSpPr>
        <p:spPr>
          <a:xfrm flipH="1">
            <a:off x="126741" y="219670"/>
            <a:ext cx="567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CB720"/>
                </a:solidFill>
              </a:rPr>
              <a:t>YARN Scheduler - FIFO</a:t>
            </a:r>
          </a:p>
        </p:txBody>
      </p:sp>
    </p:spTree>
    <p:extLst>
      <p:ext uri="{BB962C8B-B14F-4D97-AF65-F5344CB8AC3E}">
        <p14:creationId xmlns:p14="http://schemas.microsoft.com/office/powerpoint/2010/main" val="2516155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E89A8E-B915-4E06-A510-DAE044C57FDF}"/>
              </a:ext>
            </a:extLst>
          </p:cNvPr>
          <p:cNvSpPr txBox="1"/>
          <p:nvPr/>
        </p:nvSpPr>
        <p:spPr>
          <a:xfrm>
            <a:off x="231493" y="891250"/>
            <a:ext cx="48034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333333"/>
                </a:solidFill>
                <a:latin typeface="guardian-text-oreilly"/>
              </a:rPr>
              <a:t>A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guardian-text-oreilly"/>
              </a:rPr>
              <a:t> separate dedicated queue for small job. </a:t>
            </a:r>
          </a:p>
          <a:p>
            <a:pPr algn="just"/>
            <a:endParaRPr lang="en-US" sz="2000" dirty="0">
              <a:solidFill>
                <a:srgbClr val="333333"/>
              </a:solidFill>
              <a:latin typeface="guardian-text-oreilly"/>
            </a:endParaRPr>
          </a:p>
          <a:p>
            <a:pPr algn="just"/>
            <a:r>
              <a:rPr lang="en-US" sz="2000" b="0" i="0" dirty="0">
                <a:solidFill>
                  <a:srgbClr val="333333"/>
                </a:solidFill>
                <a:effectLst/>
                <a:latin typeface="guardian-text-oreilly"/>
              </a:rPr>
              <a:t>Queue capacity is reserved for jobs in that queue.</a:t>
            </a:r>
          </a:p>
          <a:p>
            <a:pPr algn="just"/>
            <a:endParaRPr lang="en-US" sz="2000" dirty="0">
              <a:solidFill>
                <a:srgbClr val="333333"/>
              </a:solidFill>
              <a:latin typeface="guardian-text-oreilly"/>
            </a:endParaRPr>
          </a:p>
          <a:p>
            <a:pPr algn="just"/>
            <a:r>
              <a:rPr lang="en-US" sz="2000" b="0" i="0" dirty="0">
                <a:solidFill>
                  <a:srgbClr val="333333"/>
                </a:solidFill>
                <a:effectLst/>
                <a:latin typeface="guardian-text-oreilly"/>
              </a:rPr>
              <a:t>Divides the overall capacity among multiple queues.</a:t>
            </a:r>
          </a:p>
          <a:p>
            <a:pPr algn="just"/>
            <a:endParaRPr lang="en-US" sz="2000" dirty="0">
              <a:solidFill>
                <a:srgbClr val="333333"/>
              </a:solidFill>
              <a:latin typeface="guardian-text-oreilly"/>
            </a:endParaRPr>
          </a:p>
          <a:p>
            <a:pPr algn="just"/>
            <a:r>
              <a:rPr lang="en-US" sz="2000" b="0" i="0" dirty="0">
                <a:solidFill>
                  <a:srgbClr val="333333"/>
                </a:solidFill>
                <a:effectLst/>
                <a:latin typeface="guardian-text-oreilly"/>
              </a:rPr>
              <a:t>Large job finishes later than when using the FIFO Scheduler.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C4DD5-F613-4937-BF0A-F2339E7F767A}"/>
              </a:ext>
            </a:extLst>
          </p:cNvPr>
          <p:cNvCxnSpPr/>
          <p:nvPr/>
        </p:nvCxnSpPr>
        <p:spPr>
          <a:xfrm>
            <a:off x="231494" y="833380"/>
            <a:ext cx="756984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EB76D0-6E76-41A9-811C-11908688379C}"/>
              </a:ext>
            </a:extLst>
          </p:cNvPr>
          <p:cNvSpPr txBox="1"/>
          <p:nvPr/>
        </p:nvSpPr>
        <p:spPr>
          <a:xfrm flipH="1">
            <a:off x="126741" y="219670"/>
            <a:ext cx="567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CB720"/>
                </a:solidFill>
              </a:rPr>
              <a:t>YARN Scheduler - Capacity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8A4BBB-E116-4066-9AC2-D9550447B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5"/>
          <a:stretch/>
        </p:blipFill>
        <p:spPr>
          <a:xfrm>
            <a:off x="5798915" y="1287502"/>
            <a:ext cx="29619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20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E89A8E-B915-4E06-A510-DAE044C57FDF}"/>
              </a:ext>
            </a:extLst>
          </p:cNvPr>
          <p:cNvSpPr txBox="1"/>
          <p:nvPr/>
        </p:nvSpPr>
        <p:spPr>
          <a:xfrm>
            <a:off x="231493" y="879961"/>
            <a:ext cx="48034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 dirty="0">
                <a:solidFill>
                  <a:srgbClr val="333333"/>
                </a:solidFill>
                <a:effectLst/>
                <a:latin typeface="guardian-text-oreilly"/>
              </a:rPr>
              <a:t>No need to reserve a set amount of capacity</a:t>
            </a:r>
          </a:p>
          <a:p>
            <a:pPr algn="just"/>
            <a:endParaRPr lang="en-US" sz="2000" dirty="0">
              <a:solidFill>
                <a:srgbClr val="333333"/>
              </a:solidFill>
              <a:latin typeface="guardian-text-oreilly"/>
            </a:endParaRPr>
          </a:p>
          <a:p>
            <a:pPr algn="just"/>
            <a:r>
              <a:rPr lang="en-US" sz="2000" b="0" i="0" dirty="0">
                <a:solidFill>
                  <a:srgbClr val="333333"/>
                </a:solidFill>
                <a:effectLst/>
                <a:latin typeface="guardian-text-oreilly"/>
              </a:rPr>
              <a:t>Dynamically balance resources between all running jobs. </a:t>
            </a:r>
          </a:p>
          <a:p>
            <a:pPr algn="just"/>
            <a:endParaRPr lang="en-US" sz="2000" dirty="0">
              <a:solidFill>
                <a:srgbClr val="333333"/>
              </a:solidFill>
              <a:latin typeface="guardian-text-oreilly"/>
            </a:endParaRPr>
          </a:p>
          <a:p>
            <a:pPr algn="just"/>
            <a:r>
              <a:rPr lang="en-US" sz="2000" b="0" i="0" dirty="0">
                <a:solidFill>
                  <a:srgbClr val="333333"/>
                </a:solidFill>
                <a:effectLst/>
                <a:latin typeface="guardian-text-oreilly"/>
              </a:rPr>
              <a:t>First job gets all the resources in the cluster. </a:t>
            </a:r>
          </a:p>
          <a:p>
            <a:pPr algn="just"/>
            <a:endParaRPr lang="en-US" sz="2000" dirty="0">
              <a:solidFill>
                <a:srgbClr val="333333"/>
              </a:solidFill>
              <a:latin typeface="guardian-text-oreilly"/>
            </a:endParaRPr>
          </a:p>
          <a:p>
            <a:pPr algn="just"/>
            <a:r>
              <a:rPr lang="en-US" sz="2000" b="0" i="0" dirty="0">
                <a:solidFill>
                  <a:srgbClr val="333333"/>
                </a:solidFill>
                <a:effectLst/>
                <a:latin typeface="guardian-text-oreilly"/>
              </a:rPr>
              <a:t>Second (small) job starts, it is allocated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guardian-text-oreilly"/>
              </a:rPr>
              <a:t>half of the cluster resources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guardian-text-oreilly"/>
              </a:rPr>
              <a:t> so that each job is using its fair share of resources.</a:t>
            </a:r>
          </a:p>
          <a:p>
            <a:pPr algn="just"/>
            <a:endParaRPr lang="en-US" sz="2000" dirty="0">
              <a:solidFill>
                <a:srgbClr val="333333"/>
              </a:solidFill>
              <a:latin typeface="guardian-text-oreilly"/>
              <a:cs typeface="Dubai" panose="020B0503030403030204" pitchFamily="34" charset="-78"/>
            </a:endParaRPr>
          </a:p>
          <a:p>
            <a:pPr algn="just"/>
            <a:r>
              <a:rPr lang="en-US" sz="2000" dirty="0">
                <a:solidFill>
                  <a:srgbClr val="333333"/>
                </a:solidFill>
                <a:latin typeface="guardian-text-oreilly"/>
                <a:cs typeface="Dubai" panose="020B0503030403030204" pitchFamily="34" charset="-78"/>
              </a:rPr>
              <a:t>Supports Preemption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C4DD5-F613-4937-BF0A-F2339E7F767A}"/>
              </a:ext>
            </a:extLst>
          </p:cNvPr>
          <p:cNvCxnSpPr/>
          <p:nvPr/>
        </p:nvCxnSpPr>
        <p:spPr>
          <a:xfrm>
            <a:off x="231494" y="833380"/>
            <a:ext cx="756984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EB76D0-6E76-41A9-811C-11908688379C}"/>
              </a:ext>
            </a:extLst>
          </p:cNvPr>
          <p:cNvSpPr txBox="1"/>
          <p:nvPr/>
        </p:nvSpPr>
        <p:spPr>
          <a:xfrm flipH="1">
            <a:off x="126741" y="219670"/>
            <a:ext cx="567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CB720"/>
                </a:solidFill>
              </a:rPr>
              <a:t>YARN Scheduler - Fair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947B5-0958-4DA5-BD7C-0886CDFF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33" y="1344652"/>
            <a:ext cx="29051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195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B6DC7-783B-4D8C-A694-0A47D660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00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96D65-3CB1-4C5E-905D-10113A4C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DD75C0-8087-41C8-BC18-F8B700A3D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" t="4914" r="5737" b="7146"/>
          <a:stretch/>
        </p:blipFill>
        <p:spPr>
          <a:xfrm>
            <a:off x="150471" y="2465408"/>
            <a:ext cx="5069711" cy="23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7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89" y="399527"/>
            <a:ext cx="1708185" cy="7026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0988" y="1433578"/>
            <a:ext cx="7085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A file system that is distributed on multiple file servers and/or multiple locations.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0989" y="2219662"/>
            <a:ext cx="64608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Main purpose of the Distributed File System (DFS) is to allows users of physically distributed systems to share their data and resources by using a Common 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80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A3424B-54E0-4BB2-BDD3-9443590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830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9B3A9-8551-4AB6-8750-5687627C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D3FE84-ADB2-4837-8DA4-9AE9E8FC3A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465" y="955681"/>
            <a:ext cx="2326512" cy="161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43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FD7E7-1AA8-4341-BDF9-BAAB21C34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2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EDE6AF-C27C-4017-AC58-0CEEF1BA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0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1E742-167D-48AB-AE0C-67F0B7AE7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307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76F40-59EB-42E2-8C15-61CD9697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44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94FDF-B6F3-4BD3-925B-B99B8BB2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1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634D4-43E7-4D84-B903-432BF410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982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52E05B-C55E-488E-BF73-9BAF4A8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699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69A6B-9742-46E1-93D0-FD8E1B52C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5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" y="16042"/>
            <a:ext cx="7677510" cy="51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90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3CF02-2C67-4C4D-9257-E6678E55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301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C7460-D8FE-4E0D-A186-8A68C862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3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0F192-5122-4D58-B3A7-3C1B9032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A4D5B-EE1C-4584-B3B1-0A3EAC2C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438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r="6250" b="82738"/>
          <a:stretch/>
        </p:blipFill>
        <p:spPr>
          <a:xfrm>
            <a:off x="0" y="0"/>
            <a:ext cx="9144000" cy="947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5394A9-248A-4E76-BB5D-1D1361E01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" r="804"/>
          <a:stretch/>
        </p:blipFill>
        <p:spPr>
          <a:xfrm>
            <a:off x="114300" y="947057"/>
            <a:ext cx="8956221" cy="42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114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6CD67-B11C-44FA-9CAF-0268F50CE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062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6D4A-5D5D-491E-9CA2-1963F8AD6C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35"/>
            <a:ext cx="6570663" cy="530225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2C669-60FC-476D-A994-FA5FDE0F1C5B}"/>
              </a:ext>
            </a:extLst>
          </p:cNvPr>
          <p:cNvSpPr txBox="1"/>
          <p:nvPr/>
        </p:nvSpPr>
        <p:spPr>
          <a:xfrm>
            <a:off x="253629" y="780911"/>
            <a:ext cx="7014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https://www.oreilly.com/library/view/hadoop-the-definitive/9781491901687/ch04.html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https://www.simplilearn.com/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https://www.edureka.co/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https://data-flair.training/blogs/hadoop-tutorial/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https://financesonline.com/what-is-big-data-analytics-and-how-it-helps-you-understand-your-customers/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991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2174</TotalTime>
  <Words>2317</Words>
  <Application>Microsoft Office PowerPoint</Application>
  <PresentationFormat>On-screen Show (16:9)</PresentationFormat>
  <Paragraphs>321</Paragraphs>
  <Slides>97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1" baseType="lpstr">
      <vt:lpstr>arial</vt:lpstr>
      <vt:lpstr>arial</vt:lpstr>
      <vt:lpstr>Arial Black</vt:lpstr>
      <vt:lpstr>Bembo</vt:lpstr>
      <vt:lpstr>Bembo-Italic</vt:lpstr>
      <vt:lpstr>Calibri</vt:lpstr>
      <vt:lpstr>Century Gothic</vt:lpstr>
      <vt:lpstr>Dubai</vt:lpstr>
      <vt:lpstr>guardian-text-oreilly</vt:lpstr>
      <vt:lpstr>LiberationSerif</vt:lpstr>
      <vt:lpstr>Roboto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GTFS Zubair Idrees</cp:lastModifiedBy>
  <cp:revision>49</cp:revision>
  <dcterms:created xsi:type="dcterms:W3CDTF">2020-10-05T13:36:05Z</dcterms:created>
  <dcterms:modified xsi:type="dcterms:W3CDTF">2021-06-30T19:56:04Z</dcterms:modified>
</cp:coreProperties>
</file>